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avi" ContentType="video/avi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59" r:id="rId9"/>
    <p:sldId id="265" r:id="rId10"/>
    <p:sldId id="266" r:id="rId11"/>
    <p:sldId id="267" r:id="rId12"/>
    <p:sldId id="269" r:id="rId13"/>
    <p:sldId id="268" r:id="rId14"/>
    <p:sldId id="270" r:id="rId15"/>
    <p:sldId id="262" r:id="rId16"/>
    <p:sldId id="275" r:id="rId17"/>
    <p:sldId id="271" r:id="rId18"/>
    <p:sldId id="277" r:id="rId19"/>
    <p:sldId id="278" r:id="rId20"/>
    <p:sldId id="279" r:id="rId21"/>
    <p:sldId id="280" r:id="rId22"/>
    <p:sldId id="281" r:id="rId23"/>
    <p:sldId id="272" r:id="rId24"/>
    <p:sldId id="273" r:id="rId25"/>
    <p:sldId id="274" r:id="rId26"/>
    <p:sldId id="290" r:id="rId27"/>
    <p:sldId id="282" r:id="rId28"/>
    <p:sldId id="284" r:id="rId29"/>
    <p:sldId id="286" r:id="rId30"/>
    <p:sldId id="285" r:id="rId31"/>
    <p:sldId id="289" r:id="rId32"/>
    <p:sldId id="288" r:id="rId33"/>
    <p:sldId id="287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F42C-1337-4286-9687-CB2ABDFA392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365A1-0C0F-413F-9E1C-2DB4DAD1A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14EADF-570D-4C95-9B3D-92726BF571EA}" type="slidenum">
              <a:rPr lang="en-US"/>
              <a:pPr/>
              <a:t>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365A1-0C0F-413F-9E1C-2DB4DAD1AEF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http://www.youtube.com/watch?v=jHWJqzlHl3w&amp;feature=related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365A1-0C0F-413F-9E1C-2DB4DAD1AEF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581E0D-D234-413E-83F3-7E38A05D28D4}" type="slidenum">
              <a:rPr lang="en-US"/>
              <a:pPr/>
              <a:t>20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39F2B-2B44-4631-B505-E3790407C93C}" type="slidenum">
              <a:rPr lang="en-US"/>
              <a:pPr/>
              <a:t>21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3E8EC-6F37-4325-B5EE-0C1B59A67445}" type="slidenum">
              <a:rPr lang="en-US"/>
              <a:pPr/>
              <a:t>22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http://www.youtube.com/watch?v=prkHKjfUmMs&amp;feature=related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365A1-0C0F-413F-9E1C-2DB4DAD1AEF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2.avi"/><Relationship Id="rId5" Type="http://schemas.openxmlformats.org/officeDocument/2006/relationships/image" Target="../media/image4.png"/><Relationship Id="rId4" Type="http://schemas.microsoft.com/office/2007/relationships/media" Target="../media/media2.avi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7" name="Picture 15" descr="D:\nicks computer\pres pro stuff\medical animated\dna\DNA_tit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0" y="2444706"/>
            <a:ext cx="7390474" cy="1143476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8768" y="3669883"/>
            <a:ext cx="7386632" cy="1752378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8208" name="PPP_AMEDI_TLE_dna.avi">
            <a:hlinkClick r:id="" action="ppaction://media"/>
          </p:cNvPr>
          <p:cNvPicPr>
            <a:picLocks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2913"/>
            <a:ext cx="1281361" cy="675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20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8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47800"/>
            <a:ext cx="8229600" cy="48940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683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64010" y="1295400"/>
            <a:ext cx="2010708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295400"/>
            <a:ext cx="6098122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241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38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96" y="4406673"/>
            <a:ext cx="7772543" cy="136216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96" y="2907289"/>
            <a:ext cx="7772543" cy="1499384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754" indent="0">
              <a:buNone/>
              <a:defRPr sz="1600"/>
            </a:lvl2pPr>
            <a:lvl3pPr marL="823509" indent="0">
              <a:buNone/>
              <a:defRPr sz="1400"/>
            </a:lvl3pPr>
            <a:lvl4pPr marL="1235263" indent="0">
              <a:buNone/>
              <a:defRPr sz="1300"/>
            </a:lvl4pPr>
            <a:lvl5pPr marL="1647017" indent="0">
              <a:buNone/>
              <a:defRPr sz="1300"/>
            </a:lvl5pPr>
            <a:lvl6pPr marL="2058772" indent="0">
              <a:buNone/>
              <a:defRPr sz="1300"/>
            </a:lvl6pPr>
            <a:lvl7pPr marL="2470526" indent="0">
              <a:buNone/>
              <a:defRPr sz="1300"/>
            </a:lvl7pPr>
            <a:lvl8pPr marL="2882280" indent="0">
              <a:buNone/>
              <a:defRPr sz="1300"/>
            </a:lvl8pPr>
            <a:lvl9pPr marL="329403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41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32259"/>
            <a:ext cx="4267200" cy="479234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32259"/>
            <a:ext cx="4267200" cy="479234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73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1" y="1657342"/>
            <a:ext cx="4269036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754" indent="0">
              <a:buNone/>
              <a:defRPr sz="1800" b="1"/>
            </a:lvl2pPr>
            <a:lvl3pPr marL="823509" indent="0">
              <a:buNone/>
              <a:defRPr sz="1600" b="1"/>
            </a:lvl3pPr>
            <a:lvl4pPr marL="1235263" indent="0">
              <a:buNone/>
              <a:defRPr sz="1400" b="1"/>
            </a:lvl4pPr>
            <a:lvl5pPr marL="1647017" indent="0">
              <a:buNone/>
              <a:defRPr sz="1400" b="1"/>
            </a:lvl5pPr>
            <a:lvl6pPr marL="2058772" indent="0">
              <a:buNone/>
              <a:defRPr sz="1400" b="1"/>
            </a:lvl6pPr>
            <a:lvl7pPr marL="2470526" indent="0">
              <a:buNone/>
              <a:defRPr sz="1400" b="1"/>
            </a:lvl7pPr>
            <a:lvl8pPr marL="2882280" indent="0">
              <a:buNone/>
              <a:defRPr sz="1400" b="1"/>
            </a:lvl8pPr>
            <a:lvl9pPr marL="329403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1" y="2297689"/>
            <a:ext cx="4269036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934" y="1657342"/>
            <a:ext cx="4270465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754" indent="0">
              <a:buNone/>
              <a:defRPr sz="1800" b="1"/>
            </a:lvl2pPr>
            <a:lvl3pPr marL="823509" indent="0">
              <a:buNone/>
              <a:defRPr sz="1600" b="1"/>
            </a:lvl3pPr>
            <a:lvl4pPr marL="1235263" indent="0">
              <a:buNone/>
              <a:defRPr sz="1400" b="1"/>
            </a:lvl4pPr>
            <a:lvl5pPr marL="1647017" indent="0">
              <a:buNone/>
              <a:defRPr sz="1400" b="1"/>
            </a:lvl5pPr>
            <a:lvl6pPr marL="2058772" indent="0">
              <a:buNone/>
              <a:defRPr sz="1400" b="1"/>
            </a:lvl6pPr>
            <a:lvl7pPr marL="2470526" indent="0">
              <a:buNone/>
              <a:defRPr sz="1400" b="1"/>
            </a:lvl7pPr>
            <a:lvl8pPr marL="2882280" indent="0">
              <a:buNone/>
              <a:defRPr sz="1400" b="1"/>
            </a:lvl8pPr>
            <a:lvl9pPr marL="329403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934" y="2297689"/>
            <a:ext cx="4270465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1" y="168663"/>
            <a:ext cx="8188914" cy="93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527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779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236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09631"/>
            <a:ext cx="3236511" cy="116205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295400"/>
            <a:ext cx="5111144" cy="50292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471688"/>
            <a:ext cx="3236511" cy="3852912"/>
          </a:xfrm>
        </p:spPr>
        <p:txBody>
          <a:bodyPr/>
          <a:lstStyle>
            <a:lvl1pPr marL="0" indent="0">
              <a:buNone/>
              <a:defRPr sz="1300"/>
            </a:lvl1pPr>
            <a:lvl2pPr marL="411754" indent="0">
              <a:buNone/>
              <a:defRPr sz="1100"/>
            </a:lvl2pPr>
            <a:lvl3pPr marL="823509" indent="0">
              <a:buNone/>
              <a:defRPr sz="900"/>
            </a:lvl3pPr>
            <a:lvl4pPr marL="1235263" indent="0">
              <a:buNone/>
              <a:defRPr sz="800"/>
            </a:lvl4pPr>
            <a:lvl5pPr marL="1647017" indent="0">
              <a:buNone/>
              <a:defRPr sz="800"/>
            </a:lvl5pPr>
            <a:lvl6pPr marL="2058772" indent="0">
              <a:buNone/>
              <a:defRPr sz="800"/>
            </a:lvl6pPr>
            <a:lvl7pPr marL="2470526" indent="0">
              <a:buNone/>
              <a:defRPr sz="800"/>
            </a:lvl7pPr>
            <a:lvl8pPr marL="2882280" indent="0">
              <a:buNone/>
              <a:defRPr sz="800"/>
            </a:lvl8pPr>
            <a:lvl9pPr marL="329403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7707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04" y="4801172"/>
            <a:ext cx="5487258" cy="56602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04" y="613190"/>
            <a:ext cx="5487258" cy="4115085"/>
          </a:xfrm>
        </p:spPr>
        <p:txBody>
          <a:bodyPr/>
          <a:lstStyle>
            <a:lvl1pPr marL="0" indent="0">
              <a:buNone/>
              <a:defRPr sz="2900"/>
            </a:lvl1pPr>
            <a:lvl2pPr marL="411754" indent="0">
              <a:buNone/>
              <a:defRPr sz="2500"/>
            </a:lvl2pPr>
            <a:lvl3pPr marL="823509" indent="0">
              <a:buNone/>
              <a:defRPr sz="2200"/>
            </a:lvl3pPr>
            <a:lvl4pPr marL="1235263" indent="0">
              <a:buNone/>
              <a:defRPr sz="1800"/>
            </a:lvl4pPr>
            <a:lvl5pPr marL="1647017" indent="0">
              <a:buNone/>
              <a:defRPr sz="1800"/>
            </a:lvl5pPr>
            <a:lvl6pPr marL="2058772" indent="0">
              <a:buNone/>
              <a:defRPr sz="1800"/>
            </a:lvl6pPr>
            <a:lvl7pPr marL="2470526" indent="0">
              <a:buNone/>
              <a:defRPr sz="1800"/>
            </a:lvl7pPr>
            <a:lvl8pPr marL="2882280" indent="0">
              <a:buNone/>
              <a:defRPr sz="1800"/>
            </a:lvl8pPr>
            <a:lvl9pPr marL="3294035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04" y="5367193"/>
            <a:ext cx="5487258" cy="804721"/>
          </a:xfrm>
        </p:spPr>
        <p:txBody>
          <a:bodyPr/>
          <a:lstStyle>
            <a:lvl1pPr marL="0" indent="0">
              <a:buNone/>
              <a:defRPr sz="1300"/>
            </a:lvl1pPr>
            <a:lvl2pPr marL="411754" indent="0">
              <a:buNone/>
              <a:defRPr sz="1100"/>
            </a:lvl2pPr>
            <a:lvl3pPr marL="823509" indent="0">
              <a:buNone/>
              <a:defRPr sz="900"/>
            </a:lvl3pPr>
            <a:lvl4pPr marL="1235263" indent="0">
              <a:buNone/>
              <a:defRPr sz="800"/>
            </a:lvl4pPr>
            <a:lvl5pPr marL="1647017" indent="0">
              <a:buNone/>
              <a:defRPr sz="800"/>
            </a:lvl5pPr>
            <a:lvl6pPr marL="2058772" indent="0">
              <a:buNone/>
              <a:defRPr sz="800"/>
            </a:lvl6pPr>
            <a:lvl7pPr marL="2470526" indent="0">
              <a:buNone/>
              <a:defRPr sz="800"/>
            </a:lvl7pPr>
            <a:lvl8pPr marL="2882280" indent="0">
              <a:buNone/>
              <a:defRPr sz="800"/>
            </a:lvl8pPr>
            <a:lvl9pPr marL="329403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09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../media/media1.avi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media" Target="../media/media1.avi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D:\nicks computer\pres pro stuff\medical animated\dna\DNA_tx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1" y="168663"/>
            <a:ext cx="8188914" cy="93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36" name="PPP_AMEDI_TXT_dna.avi">
            <a:hlinkClick r:id="" action="ppaction://media"/>
          </p:cNvPr>
          <p:cNvPicPr>
            <a:picLocks noChangeAspect="1" noChangeArrowheads="1"/>
          </p:cNvPicPr>
          <p:nvPr>
            <a:videoFile r:link="rId13"/>
            <p:extLst>
              <p:ext uri="{DAA4B4D4-6D71-4841-9C94-3DE7FCFB9230}">
                <p14:media xmlns:p14="http://schemas.microsoft.com/office/powerpoint/2010/main" xmlns="" r:embed="rId15"/>
              </p:ext>
            </p:ext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7556" y="0"/>
            <a:ext cx="686444" cy="217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30F8-AD9D-4BD3-BE77-78C18EEC9DB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719E-9514-4BD7-8DB5-44573BBFBD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447800"/>
            <a:ext cx="7696199" cy="489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0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3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</p:childTnLst>
        </p:cTn>
      </p:par>
    </p:tnLst>
  </p:timing>
  <p:txStyles>
    <p:titleStyle>
      <a:lvl1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11754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823509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235263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647017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3129" indent="-343129" algn="l" defTabSz="915010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3445" indent="-285941" algn="l" defTabSz="915010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2333" indent="-227323" algn="l" defTabSz="915010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9838" indent="-228752" algn="l" defTabSz="915010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342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469097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880851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292605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704360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754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3509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5263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7017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8772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0526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2280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4035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hyperlink" Target="http://en.wikipedia.org/wiki/Inheritance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harepoint.d300.org/jhs/Science/Biological%20Science/Biology/Biology/Unit%2006%20-%20Heredity/Genetics%20101%20Part%202%20What%20are%20SNPs.mp4" TargetMode="External"/><Relationship Id="rId2" Type="http://schemas.openxmlformats.org/officeDocument/2006/relationships/hyperlink" Target="https://sharepoint.d300.org/jhs/Science/Biological%20Science/Biology/Biology/Unit%2006%20-%20Heredity/Genetics%20101%20Part%201%20What%20are%20genes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harepoint.d300.org/jhs/Science/Biological%20Science/Biology/Biology/Unit%2006%20-%20Heredity/Genetics%20101%20Part%203%20Where%20do%20your%20genes%20come%20from.mp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Genetics%20101%20Part%204%20What%20is%20phenotype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upload.wikimedia.org/wikipedia/commons/3/3e/Autorecessive.sv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Learn%20Biology%20How%20to%20Draw%20a%20Punnett%20Square.mp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u.edu/biology/pob/genetics/defin.htm#hom" TargetMode="External"/><Relationship Id="rId2" Type="http://schemas.openxmlformats.org/officeDocument/2006/relationships/hyperlink" Target="http://www.ksu.edu/biology/pob/genetics/defin.htm#do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su.edu/biology/pob/genetics/defin.htm#f1" TargetMode="External"/><Relationship Id="rId4" Type="http://schemas.openxmlformats.org/officeDocument/2006/relationships/hyperlink" Target="http://www.ksu.edu/biology/pob/genetics/defin.htm#phen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incomplete%20dominance.mp4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Biology-%20Genetics%20Co-Dominance.mp4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Dihybrid%20Cross.mp4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ultiple%20Alleles%20and%20Blood%20Types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Meiosis and Genetics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8663"/>
            <a:ext cx="8610599" cy="939080"/>
          </a:xfrm>
        </p:spPr>
        <p:txBody>
          <a:bodyPr/>
          <a:lstStyle/>
          <a:p>
            <a:r>
              <a:rPr lang="en-US" dirty="0" smtClean="0"/>
              <a:t>Let’s look at Chromosome 18 further</a:t>
            </a:r>
            <a:endParaRPr lang="en-US" dirty="0"/>
          </a:p>
        </p:txBody>
      </p:sp>
      <p:pic>
        <p:nvPicPr>
          <p:cNvPr id="25602" name="Picture 2" descr="http://www.molecularstation.com/molecular-biology-images/data/502/karyotyp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7698" t="49822" r="-2777" b="33052"/>
          <a:stretch>
            <a:fillRect/>
          </a:stretch>
        </p:blipFill>
        <p:spPr bwMode="auto">
          <a:xfrm>
            <a:off x="2362200" y="1524000"/>
            <a:ext cx="3733800" cy="4563533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324600" y="2133600"/>
            <a:ext cx="259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band represents a gene.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Remember a gene is a segment of DNA that codes for a particular protein.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proteins are the things we see.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8663"/>
            <a:ext cx="8610599" cy="939080"/>
          </a:xfrm>
        </p:spPr>
        <p:txBody>
          <a:bodyPr/>
          <a:lstStyle/>
          <a:p>
            <a:pPr algn="ctr"/>
            <a:r>
              <a:rPr lang="en-US" dirty="0" smtClean="0"/>
              <a:t>Let’s assign letter to a gene on chromosome 18</a:t>
            </a:r>
            <a:endParaRPr lang="en-US" dirty="0"/>
          </a:p>
        </p:txBody>
      </p:sp>
      <p:pic>
        <p:nvPicPr>
          <p:cNvPr id="25602" name="Picture 2" descr="http://www.molecularstation.com/molecular-biology-images/data/502/karyotyp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7698" t="49822" r="-2777" b="33052"/>
          <a:stretch>
            <a:fillRect/>
          </a:stretch>
        </p:blipFill>
        <p:spPr bwMode="auto">
          <a:xfrm>
            <a:off x="2362200" y="1524000"/>
            <a:ext cx="3733800" cy="4563533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2438400"/>
            <a:ext cx="2362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Remember a Chromosome is made up of 2 strands of DNA</a:t>
            </a:r>
          </a:p>
          <a:p>
            <a:endParaRPr lang="en-US" dirty="0" smtClean="0"/>
          </a:p>
          <a:p>
            <a:r>
              <a:rPr lang="en-US" dirty="0" smtClean="0"/>
              <a:t>So let’s assign the letter “B” to a gene on the chromosome from Dad</a:t>
            </a:r>
          </a:p>
          <a:p>
            <a:endParaRPr lang="en-US" dirty="0" smtClean="0"/>
          </a:p>
          <a:p>
            <a:r>
              <a:rPr lang="en-US" dirty="0" smtClean="0"/>
              <a:t>And let’s assign the letter “b” to a gene on the chromosome from Mom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76600" y="4419600"/>
            <a:ext cx="1676400" cy="369332"/>
            <a:chOff x="3276600" y="4419600"/>
            <a:chExt cx="1676400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3276600" y="44196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91000" y="44196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19600" y="4495800"/>
            <a:ext cx="1676400" cy="369332"/>
            <a:chOff x="4419600" y="4495800"/>
            <a:chExt cx="167640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4419600" y="44958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44958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Meiosis what happens to these genes?</a:t>
            </a:r>
            <a:endParaRPr lang="en-US" dirty="0"/>
          </a:p>
        </p:txBody>
      </p:sp>
      <p:pic>
        <p:nvPicPr>
          <p:cNvPr id="4" name="Picture 2" descr="meiosi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609600"/>
            <a:ext cx="5197083" cy="651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8663"/>
            <a:ext cx="8610599" cy="939080"/>
          </a:xfrm>
        </p:spPr>
        <p:txBody>
          <a:bodyPr/>
          <a:lstStyle/>
          <a:p>
            <a:pPr algn="ctr"/>
            <a:r>
              <a:rPr lang="en-US" dirty="0" smtClean="0"/>
              <a:t>Let’s talk some Genetic Terminology</a:t>
            </a:r>
            <a:endParaRPr lang="en-US" dirty="0"/>
          </a:p>
        </p:txBody>
      </p:sp>
      <p:pic>
        <p:nvPicPr>
          <p:cNvPr id="25602" name="Picture 2" descr="http://www.molecularstation.com/molecular-biology-images/data/502/karyotyp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7698" t="49822" r="-2777" b="33052"/>
          <a:stretch>
            <a:fillRect/>
          </a:stretch>
        </p:blipFill>
        <p:spPr bwMode="auto">
          <a:xfrm>
            <a:off x="2362200" y="1524000"/>
            <a:ext cx="3733800" cy="4563533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867400" y="1225689"/>
            <a:ext cx="3276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Terms to know:</a:t>
            </a:r>
          </a:p>
          <a:p>
            <a:endParaRPr lang="en-US" dirty="0" smtClean="0"/>
          </a:p>
          <a:p>
            <a:r>
              <a:rPr lang="en-US" b="1" dirty="0" smtClean="0"/>
              <a:t>Allele – </a:t>
            </a:r>
            <a:r>
              <a:rPr lang="en-US" dirty="0" smtClean="0"/>
              <a:t>a single gene on a DNA strand.  Here we got 4 alleles!</a:t>
            </a:r>
          </a:p>
          <a:p>
            <a:endParaRPr lang="en-US" dirty="0" smtClean="0"/>
          </a:p>
          <a:p>
            <a:r>
              <a:rPr lang="en-US" b="1" dirty="0" smtClean="0"/>
              <a:t>Hetero-</a:t>
            </a:r>
            <a:r>
              <a:rPr lang="en-US" dirty="0" smtClean="0"/>
              <a:t> = “Different”</a:t>
            </a:r>
          </a:p>
          <a:p>
            <a:endParaRPr lang="en-US" dirty="0" smtClean="0"/>
          </a:p>
          <a:p>
            <a:r>
              <a:rPr lang="en-US" b="1" dirty="0" smtClean="0"/>
              <a:t>- </a:t>
            </a:r>
            <a:r>
              <a:rPr lang="en-US" b="1" dirty="0" err="1" smtClean="0"/>
              <a:t>zygous</a:t>
            </a:r>
            <a:r>
              <a:rPr lang="en-US" b="1" dirty="0" smtClean="0"/>
              <a:t> </a:t>
            </a:r>
            <a:r>
              <a:rPr lang="en-US" dirty="0" smtClean="0"/>
              <a:t>= individual; diploid cell</a:t>
            </a:r>
          </a:p>
          <a:p>
            <a:endParaRPr lang="en-US" dirty="0" smtClean="0"/>
          </a:p>
          <a:p>
            <a:r>
              <a:rPr lang="en-US" b="1" dirty="0" smtClean="0"/>
              <a:t>Dominant</a:t>
            </a:r>
            <a:r>
              <a:rPr lang="en-US" dirty="0" smtClean="0"/>
              <a:t> = “B” is the expressed allele</a:t>
            </a:r>
          </a:p>
          <a:p>
            <a:endParaRPr lang="en-US" dirty="0" smtClean="0"/>
          </a:p>
          <a:p>
            <a:r>
              <a:rPr lang="en-US" b="1" dirty="0" smtClean="0"/>
              <a:t>Recessive</a:t>
            </a:r>
            <a:r>
              <a:rPr lang="en-US" dirty="0" smtClean="0"/>
              <a:t> = “b” an allele whose gene in sometimes not expressed.</a:t>
            </a:r>
          </a:p>
          <a:p>
            <a:endParaRPr lang="en-US" dirty="0" smtClean="0"/>
          </a:p>
          <a:p>
            <a:r>
              <a:rPr lang="en-US" dirty="0" smtClean="0"/>
              <a:t>Genotype is the combination of alleles</a:t>
            </a:r>
          </a:p>
        </p:txBody>
      </p:sp>
      <p:grpSp>
        <p:nvGrpSpPr>
          <p:cNvPr id="3" name="Group 12"/>
          <p:cNvGrpSpPr/>
          <p:nvPr/>
        </p:nvGrpSpPr>
        <p:grpSpPr>
          <a:xfrm>
            <a:off x="3276600" y="4419600"/>
            <a:ext cx="1676400" cy="369332"/>
            <a:chOff x="3276600" y="4419600"/>
            <a:chExt cx="1676400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3276600" y="44196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91000" y="44196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4419600" y="4495800"/>
            <a:ext cx="1676400" cy="369332"/>
            <a:chOff x="4419600" y="4495800"/>
            <a:chExt cx="167640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4419600" y="44958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44958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</a:t>
              </a:r>
              <a:endParaRPr lang="en-US" b="1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228600" y="2514600"/>
            <a:ext cx="175260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Bb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85800" y="3124200"/>
            <a:ext cx="2971800" cy="1676400"/>
            <a:chOff x="685800" y="3124200"/>
            <a:chExt cx="2971800" cy="1676400"/>
          </a:xfrm>
        </p:grpSpPr>
        <p:sp>
          <p:nvSpPr>
            <p:cNvPr id="14" name="Oval 13"/>
            <p:cNvSpPr/>
            <p:nvPr/>
          </p:nvSpPr>
          <p:spPr>
            <a:xfrm>
              <a:off x="685800" y="312420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200400" y="434340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66800" y="3124200"/>
            <a:ext cx="3810000" cy="1828800"/>
            <a:chOff x="1066800" y="3124200"/>
            <a:chExt cx="3810000" cy="1828800"/>
          </a:xfrm>
        </p:grpSpPr>
        <p:sp>
          <p:nvSpPr>
            <p:cNvPr id="16" name="Oval 15"/>
            <p:cNvSpPr/>
            <p:nvPr/>
          </p:nvSpPr>
          <p:spPr>
            <a:xfrm>
              <a:off x="1066800" y="312420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419600" y="4495800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8600" y="4572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would consider this cell a </a:t>
            </a:r>
            <a:r>
              <a:rPr lang="en-US" b="1" dirty="0" smtClean="0"/>
              <a:t>Heterozygous</a:t>
            </a:r>
            <a:r>
              <a:rPr lang="en-US" dirty="0" smtClean="0"/>
              <a:t> cell.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1600200" y="3733800"/>
            <a:ext cx="43434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u="sng" dirty="0" smtClean="0"/>
              <a:t>True definitions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Gene </a:t>
            </a:r>
            <a:r>
              <a:rPr lang="en-US" dirty="0"/>
              <a:t>v. Allele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A </a:t>
            </a:r>
            <a:r>
              <a:rPr lang="en-US" b="1"/>
              <a:t>gene</a:t>
            </a:r>
            <a:r>
              <a:rPr lang="en-US"/>
              <a:t> </a:t>
            </a:r>
          </a:p>
          <a:p>
            <a:r>
              <a:rPr lang="en-US"/>
              <a:t>is a locatable region of DNA, corresponding to a unit of </a:t>
            </a:r>
            <a:r>
              <a:rPr lang="en-US">
                <a:hlinkClick r:id="rId2" tooltip="Inheritance"/>
              </a:rPr>
              <a:t>inheritance</a:t>
            </a:r>
            <a:r>
              <a:rPr lang="en-US"/>
              <a:t>.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u="sng"/>
              <a:t>Allele</a:t>
            </a:r>
            <a:r>
              <a:rPr lang="en-US" b="1"/>
              <a:t>:</a:t>
            </a:r>
            <a:r>
              <a:rPr lang="en-US"/>
              <a:t> </a:t>
            </a:r>
          </a:p>
          <a:p>
            <a:r>
              <a:rPr lang="en-US"/>
              <a:t>alternative form of a gene 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04800" y="4419600"/>
            <a:ext cx="274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Ex.</a:t>
            </a:r>
            <a:r>
              <a:rPr lang="en-US"/>
              <a:t> Gene that codes for eye color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562600" y="4114800"/>
            <a:ext cx="3048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Ex.</a:t>
            </a:r>
            <a:r>
              <a:rPr lang="en-US"/>
              <a:t> Allele that codes for blue eyes + an allele that codes for brown eyes</a:t>
            </a:r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3" cstate="print"/>
          <a:srcRect r="68919" b="-1877"/>
          <a:stretch>
            <a:fillRect/>
          </a:stretch>
        </p:blipFill>
        <p:spPr bwMode="auto">
          <a:xfrm>
            <a:off x="3203575" y="3962400"/>
            <a:ext cx="23590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1828800" y="5562600"/>
            <a:ext cx="1371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04800" y="5562600"/>
            <a:ext cx="2362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This homologous pairs have the same </a:t>
            </a:r>
            <a:r>
              <a:rPr lang="en-US" b="1"/>
              <a:t>genes</a:t>
            </a: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5257800" y="5638800"/>
            <a:ext cx="1676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172200" y="56388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But different </a:t>
            </a:r>
            <a:r>
              <a:rPr lang="en-US" b="1"/>
              <a:t>alleles</a:t>
            </a: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 flipH="1">
            <a:off x="4038600" y="5638800"/>
            <a:ext cx="2895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1905000" y="54864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663"/>
            <a:ext cx="8610599" cy="939080"/>
          </a:xfrm>
        </p:spPr>
        <p:txBody>
          <a:bodyPr/>
          <a:lstStyle/>
          <a:p>
            <a:r>
              <a:rPr lang="en-US" dirty="0" smtClean="0"/>
              <a:t>Let’s talk Some Genetic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What is a Gene?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What is SNPs?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Where do Genes come from?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err="1" smtClean="0"/>
              <a:t>Bellringer</a:t>
            </a:r>
            <a:r>
              <a:rPr lang="en-US" dirty="0" smtClean="0"/>
              <a:t>:  Using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505200"/>
            <a:ext cx="7696199" cy="2438400"/>
          </a:xfrm>
        </p:spPr>
        <p:txBody>
          <a:bodyPr numCol="2"/>
          <a:lstStyle/>
          <a:p>
            <a:pPr>
              <a:buNone/>
            </a:pPr>
            <a:r>
              <a:rPr lang="en-US" dirty="0" err="1" smtClean="0"/>
              <a:t>Hh</a:t>
            </a:r>
            <a:r>
              <a:rPr lang="en-US" dirty="0" smtClean="0"/>
              <a:t> –</a:t>
            </a:r>
          </a:p>
          <a:p>
            <a:pPr>
              <a:buNone/>
            </a:pPr>
            <a:r>
              <a:rPr lang="en-US" dirty="0" smtClean="0"/>
              <a:t>ZZ –</a:t>
            </a:r>
          </a:p>
          <a:p>
            <a:pPr>
              <a:buNone/>
            </a:pPr>
            <a:r>
              <a:rPr lang="en-US" dirty="0" err="1" smtClean="0"/>
              <a:t>aa</a:t>
            </a:r>
            <a:r>
              <a:rPr lang="en-US" dirty="0" smtClean="0"/>
              <a:t> - </a:t>
            </a:r>
          </a:p>
          <a:p>
            <a:pPr>
              <a:buNone/>
            </a:pPr>
            <a:r>
              <a:rPr lang="en-US" dirty="0" smtClean="0"/>
              <a:t>bb –</a:t>
            </a:r>
          </a:p>
          <a:p>
            <a:pPr>
              <a:buNone/>
            </a:pPr>
            <a:r>
              <a:rPr lang="en-US" dirty="0" err="1" smtClean="0"/>
              <a:t>Nn</a:t>
            </a:r>
            <a:r>
              <a:rPr lang="en-US" dirty="0" smtClean="0"/>
              <a:t>- </a:t>
            </a:r>
          </a:p>
          <a:p>
            <a:pPr>
              <a:buNone/>
            </a:pPr>
            <a:r>
              <a:rPr lang="en-US" dirty="0" smtClean="0"/>
              <a:t>VV –</a:t>
            </a:r>
          </a:p>
          <a:p>
            <a:pPr>
              <a:buNone/>
            </a:pPr>
            <a:r>
              <a:rPr lang="en-US" dirty="0" smtClean="0"/>
              <a:t>Cc –</a:t>
            </a:r>
          </a:p>
          <a:p>
            <a:pPr>
              <a:buNone/>
            </a:pPr>
            <a:r>
              <a:rPr lang="en-US" dirty="0" err="1" smtClean="0"/>
              <a:t>ee</a:t>
            </a:r>
            <a:r>
              <a:rPr lang="en-US" dirty="0" smtClean="0"/>
              <a:t> –</a:t>
            </a:r>
          </a:p>
          <a:p>
            <a:pPr>
              <a:buNone/>
            </a:pPr>
            <a:r>
              <a:rPr lang="en-US" dirty="0" err="1" smtClean="0"/>
              <a:t>Dd</a:t>
            </a:r>
            <a:r>
              <a:rPr lang="en-US" dirty="0" smtClean="0"/>
              <a:t> –</a:t>
            </a:r>
          </a:p>
          <a:p>
            <a:pPr>
              <a:buNone/>
            </a:pPr>
            <a:r>
              <a:rPr lang="en-US" dirty="0" smtClean="0"/>
              <a:t>PP –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209800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129" lvl="0" indent="-343129" algn="ctr" defTabSz="915010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kern="0" dirty="0" smtClean="0">
                <a:solidFill>
                  <a:prstClr val="black"/>
                </a:solidFill>
              </a:rPr>
              <a:t>Heterozygous or Homozygous dominant or recessive?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if Genes (or Genotypes) refer to DNA, what about the proteins?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hlinkClick r:id="rId3" action="ppaction://hlinkfile"/>
              </a:rPr>
              <a:t>Phenotypes</a:t>
            </a:r>
            <a:r>
              <a:rPr lang="en-US" dirty="0" smtClean="0"/>
              <a:t> - an organism's observable characteristics or traits</a:t>
            </a:r>
            <a:endParaRPr lang="en-US" dirty="0"/>
          </a:p>
        </p:txBody>
      </p:sp>
      <p:pic>
        <p:nvPicPr>
          <p:cNvPr id="32770" name="Picture 2" descr="http://kdbio.inesc-id.pt/~orlando/kdbio/GenotypePhenotyp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667000"/>
            <a:ext cx="6623824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err="1" smtClean="0"/>
              <a:t>Bellringer</a:t>
            </a:r>
            <a:r>
              <a:rPr lang="en-US" b="1" i="1" u="sng" dirty="0" smtClean="0"/>
              <a:t> 2</a:t>
            </a:r>
            <a:r>
              <a:rPr lang="en-US" dirty="0" smtClean="0"/>
              <a:t>:  Using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610600" cy="3733800"/>
          </a:xfrm>
        </p:spPr>
        <p:txBody>
          <a:bodyPr numCol="1"/>
          <a:lstStyle/>
          <a:p>
            <a:pPr>
              <a:buNone/>
            </a:pPr>
            <a:r>
              <a:rPr lang="en-US" sz="2400" dirty="0" smtClean="0"/>
              <a:t>Blonde hair –</a:t>
            </a:r>
          </a:p>
          <a:p>
            <a:pPr>
              <a:buNone/>
            </a:pPr>
            <a:r>
              <a:rPr lang="en-US" sz="2400" dirty="0" smtClean="0"/>
              <a:t>Heterozygous dominant –</a:t>
            </a:r>
          </a:p>
          <a:p>
            <a:pPr>
              <a:buNone/>
            </a:pPr>
            <a:r>
              <a:rPr lang="en-US" sz="2400" dirty="0" smtClean="0"/>
              <a:t>XY – </a:t>
            </a:r>
          </a:p>
          <a:p>
            <a:pPr>
              <a:buNone/>
            </a:pPr>
            <a:r>
              <a:rPr lang="en-US" sz="2400" dirty="0" err="1" smtClean="0"/>
              <a:t>ee</a:t>
            </a:r>
            <a:r>
              <a:rPr lang="en-US" sz="2400" dirty="0" smtClean="0"/>
              <a:t> –</a:t>
            </a:r>
          </a:p>
          <a:p>
            <a:pPr>
              <a:buNone/>
            </a:pPr>
            <a:r>
              <a:rPr lang="en-US" sz="2400" dirty="0" smtClean="0"/>
              <a:t>Tongue curling –</a:t>
            </a:r>
          </a:p>
          <a:p>
            <a:pPr>
              <a:buNone/>
            </a:pPr>
            <a:r>
              <a:rPr lang="en-US" sz="2400" dirty="0" smtClean="0"/>
              <a:t>Hitchhiker’s thumb –</a:t>
            </a:r>
          </a:p>
          <a:p>
            <a:pPr>
              <a:buNone/>
            </a:pPr>
            <a:r>
              <a:rPr lang="en-US" sz="2400" dirty="0" err="1" smtClean="0"/>
              <a:t>Aa</a:t>
            </a:r>
            <a:r>
              <a:rPr lang="en-US" sz="2400" dirty="0" smtClean="0"/>
              <a:t> –</a:t>
            </a:r>
          </a:p>
          <a:p>
            <a:pPr>
              <a:buNone/>
            </a:pPr>
            <a:r>
              <a:rPr lang="en-US" sz="2400" dirty="0" smtClean="0"/>
              <a:t>Large Nostrils –</a:t>
            </a:r>
          </a:p>
          <a:p>
            <a:pPr>
              <a:buNone/>
            </a:pPr>
            <a:r>
              <a:rPr lang="en-US" sz="2400" dirty="0" smtClean="0"/>
              <a:t>MM –</a:t>
            </a:r>
          </a:p>
          <a:p>
            <a:pPr>
              <a:buNone/>
            </a:pPr>
            <a:r>
              <a:rPr lang="en-US" sz="2400" dirty="0" smtClean="0"/>
              <a:t>webbed toes –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52400" y="1524000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129" lvl="0" indent="-343129" algn="ctr" defTabSz="915010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b="1" i="1" kern="0" dirty="0" smtClean="0">
                <a:solidFill>
                  <a:prstClr val="black"/>
                </a:solidFill>
              </a:rPr>
              <a:t>Genotypes v. Phenotypes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Diversity in living organisms?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eio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19200"/>
            <a:ext cx="3352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 is all about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6172200" cy="4894079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Meiosis</a:t>
            </a:r>
            <a:r>
              <a:rPr lang="en-US" dirty="0" smtClean="0"/>
              <a:t> --  The process in which cells divide in order to pass on its chromosomes to off spring.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Produces 4 daughter cells from 1 parent cell</a:t>
            </a:r>
          </a:p>
          <a:p>
            <a:endParaRPr lang="en-US" sz="2400" dirty="0" smtClean="0"/>
          </a:p>
          <a:p>
            <a:r>
              <a:rPr lang="en-US" sz="2400" dirty="0" smtClean="0"/>
              <a:t>Each daughter cell is called a haploids (half the DNA)</a:t>
            </a:r>
          </a:p>
          <a:p>
            <a:endParaRPr lang="en-US" sz="2400" dirty="0" smtClean="0"/>
          </a:p>
          <a:p>
            <a:r>
              <a:rPr lang="en-US" sz="2400" dirty="0" smtClean="0"/>
              <a:t>We call these Daughter cells “gametes”</a:t>
            </a:r>
          </a:p>
          <a:p>
            <a:endParaRPr lang="en-US" sz="2400" dirty="0" smtClean="0"/>
          </a:p>
          <a:p>
            <a:r>
              <a:rPr lang="en-US" sz="2400" dirty="0" smtClean="0"/>
              <a:t>Each gamete is genetically different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Figure 11-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447800"/>
            <a:ext cx="5486400" cy="2508250"/>
          </a:xfrm>
          <a:prstGeom prst="rect">
            <a:avLst/>
          </a:prstGeom>
          <a:noFill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304800"/>
            <a:ext cx="81534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AutoNum type="arabicParenR"/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Mutations 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sz="2400"/>
              <a:t>a change in DNA which may or may not get passed on.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2438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Gene Mutations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>–Affect Nucleotides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04800" y="4267200"/>
            <a:ext cx="297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Chromosomal Mutations</a:t>
            </a:r>
            <a:r>
              <a:rPr lang="en-US"/>
              <a:t> – Affect Genes</a:t>
            </a:r>
          </a:p>
        </p:txBody>
      </p:sp>
      <p:pic>
        <p:nvPicPr>
          <p:cNvPr id="6154" name="Picture 10" descr="Figure 12-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905250"/>
            <a:ext cx="3810000" cy="2952750"/>
          </a:xfrm>
          <a:prstGeom prst="rect">
            <a:avLst/>
          </a:prstGeom>
          <a:noFill/>
        </p:spPr>
      </p:pic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2057400" y="4724400"/>
            <a:ext cx="2362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524000" y="2438400"/>
            <a:ext cx="22098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04800" y="5105400"/>
            <a:ext cx="373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If chromosomal Mutations are sever enough, serious problems can result.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Figure 9-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3788" y="609600"/>
            <a:ext cx="3930650" cy="6172200"/>
          </a:xfrm>
          <a:prstGeom prst="rect">
            <a:avLst/>
          </a:prstGeo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0"/>
            <a:ext cx="78486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2) Crossing Over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2400"/>
              <a:t>Homologous pair of Chromosomes swap genes.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371600"/>
            <a:ext cx="56388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6" name="Line 8"/>
          <p:cNvSpPr>
            <a:spLocks noChangeShapeType="1"/>
          </p:cNvSpPr>
          <p:nvPr/>
        </p:nvSpPr>
        <p:spPr bwMode="auto">
          <a:xfrm flipH="1" flipV="1">
            <a:off x="5867400" y="3276600"/>
            <a:ext cx="838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57200" y="3886200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Why is Crossing-Over Not Considered a Mutation?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Figure 9-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43088"/>
            <a:ext cx="7620000" cy="4956175"/>
          </a:xfrm>
          <a:prstGeom prst="rect">
            <a:avLst/>
          </a:prstGeom>
          <a:noFill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33400" y="304800"/>
            <a:ext cx="8001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3) Mendel’s Law of </a:t>
            </a:r>
          </a:p>
          <a:p>
            <a:pPr algn="ctr">
              <a:spcBef>
                <a:spcPct val="50000"/>
              </a:spcBef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Independent Assortment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:Autorecessive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58610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determine probability?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>
                <a:hlinkClick r:id="rId3" action="ppaction://hlinkfile"/>
              </a:rPr>
              <a:t>Punnett</a:t>
            </a:r>
            <a:r>
              <a:rPr lang="en-US" b="1" dirty="0" smtClean="0">
                <a:hlinkClick r:id="rId3" action="ppaction://hlinkfile"/>
              </a:rPr>
              <a:t> Squares </a:t>
            </a:r>
            <a:r>
              <a:rPr lang="en-US" dirty="0" smtClean="0"/>
              <a:t>- a diagram that is used to predict an outcome of a particular cross or breeding experiment.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Monohybrid Crosses – Complete Dominance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2057400"/>
            <a:ext cx="4800600" cy="3657600"/>
          </a:xfrm>
          <a:prstGeom prst="rect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  <a:endCxn id="4" idx="2"/>
          </p:cNvCxnSpPr>
          <p:nvPr/>
        </p:nvCxnSpPr>
        <p:spPr>
          <a:xfrm rot="16200000" flipH="1">
            <a:off x="3162300" y="38862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1"/>
            <a:endCxn id="4" idx="3"/>
          </p:cNvCxnSpPr>
          <p:nvPr/>
        </p:nvCxnSpPr>
        <p:spPr>
          <a:xfrm rot="10800000" flipH="1">
            <a:off x="2590800" y="3886200"/>
            <a:ext cx="48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1828800" y="2667000"/>
            <a:ext cx="685800" cy="2337375"/>
            <a:chOff x="1828800" y="2667000"/>
            <a:chExt cx="685800" cy="2337375"/>
          </a:xfrm>
        </p:grpSpPr>
        <p:sp>
          <p:nvSpPr>
            <p:cNvPr id="12" name="TextBox 11"/>
            <p:cNvSpPr txBox="1"/>
            <p:nvPr/>
          </p:nvSpPr>
          <p:spPr>
            <a:xfrm>
              <a:off x="1828800" y="2667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en-US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8800" y="4419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en-US" sz="32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581400" y="1371600"/>
            <a:ext cx="2971800" cy="584775"/>
            <a:chOff x="3581400" y="1371600"/>
            <a:chExt cx="2971800" cy="584775"/>
          </a:xfrm>
        </p:grpSpPr>
        <p:sp>
          <p:nvSpPr>
            <p:cNvPr id="10" name="TextBox 9"/>
            <p:cNvSpPr txBox="1"/>
            <p:nvPr/>
          </p:nvSpPr>
          <p:spPr>
            <a:xfrm>
              <a:off x="3581400" y="1371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en-US" sz="3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67400" y="1371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en-US" sz="3200" dirty="0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rot="5400000">
            <a:off x="3467100" y="21717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86000" y="29718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38400" y="3124200"/>
            <a:ext cx="3048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5448300" y="23241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86000" y="4953000"/>
            <a:ext cx="3505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38400" y="4572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2"/>
          </p:cNvCxnSpPr>
          <p:nvPr/>
        </p:nvCxnSpPr>
        <p:spPr>
          <a:xfrm rot="5400000">
            <a:off x="4883438" y="3245137"/>
            <a:ext cx="2615625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2743200" y="31242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581400" y="25908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5638800" y="25908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3657600" y="44196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sp>
        <p:nvSpPr>
          <p:cNvPr id="38" name="TextBox 37"/>
          <p:cNvSpPr txBox="1"/>
          <p:nvPr/>
        </p:nvSpPr>
        <p:spPr>
          <a:xfrm>
            <a:off x="5791200" y="44196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bb</a:t>
            </a:r>
            <a:endParaRPr lang="en-US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685800" y="5867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Genotypic Ratio:</a:t>
            </a:r>
            <a:endParaRPr lang="en-US" b="1" u="sng" dirty="0"/>
          </a:p>
        </p:txBody>
      </p:sp>
      <p:sp>
        <p:nvSpPr>
          <p:cNvPr id="40" name="TextBox 39"/>
          <p:cNvSpPr txBox="1"/>
          <p:nvPr/>
        </p:nvSpPr>
        <p:spPr>
          <a:xfrm>
            <a:off x="685800" y="6248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Phenotypic Ratio:</a:t>
            </a:r>
            <a:endParaRPr lang="en-US" b="1" u="sng" dirty="0"/>
          </a:p>
        </p:txBody>
      </p:sp>
      <p:sp>
        <p:nvSpPr>
          <p:cNvPr id="41" name="TextBox 40"/>
          <p:cNvSpPr txBox="1"/>
          <p:nvPr/>
        </p:nvSpPr>
        <p:spPr>
          <a:xfrm>
            <a:off x="4267200" y="5867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Bb : 1 bb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22098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Alleles</a:t>
            </a:r>
          </a:p>
          <a:p>
            <a:endParaRPr lang="en-US" dirty="0" smtClean="0"/>
          </a:p>
          <a:p>
            <a:r>
              <a:rPr lang="en-US" dirty="0" smtClean="0"/>
              <a:t>Brown eye= B</a:t>
            </a:r>
          </a:p>
          <a:p>
            <a:endParaRPr lang="en-US" dirty="0" smtClean="0"/>
          </a:p>
          <a:p>
            <a:r>
              <a:rPr lang="en-US" dirty="0" smtClean="0"/>
              <a:t>Blue eye = b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352800" y="6248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Brown Eyes : 1 Blue Eyes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0" y="12192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a Heterozygous Brown eyed Male with Homozygous recessive Female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allAtOnce"/>
      <p:bldP spid="36" grpId="0" build="allAtOnce"/>
      <p:bldP spid="37" grpId="0" build="allAtOnce"/>
      <p:bldP spid="38" grpId="0" build="allAtOnce"/>
      <p:bldP spid="41" grpId="0"/>
      <p:bldP spid="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458200" cy="2269737"/>
          </a:xfrm>
        </p:spPr>
        <p:txBody>
          <a:bodyPr/>
          <a:lstStyle/>
          <a:p>
            <a:r>
              <a:rPr lang="en-US" sz="3200" b="1" u="sng" dirty="0" smtClean="0"/>
              <a:t>Bell Ringer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Q:  </a:t>
            </a:r>
            <a:r>
              <a:rPr lang="en-US" sz="3200" dirty="0" smtClean="0"/>
              <a:t>In dogs, wire hair (S) is </a:t>
            </a:r>
            <a:r>
              <a:rPr lang="en-US" sz="3200" dirty="0" smtClean="0">
                <a:hlinkClick r:id="rId2" action="ppaction://hlinkfile"/>
              </a:rPr>
              <a:t>dominant</a:t>
            </a:r>
            <a:r>
              <a:rPr lang="en-US" sz="3200" dirty="0" smtClean="0"/>
              <a:t> to smooth (s). In a cross of a </a:t>
            </a:r>
            <a:r>
              <a:rPr lang="en-US" sz="3200" dirty="0" smtClean="0">
                <a:hlinkClick r:id="rId3" action="ppaction://hlinkfile"/>
              </a:rPr>
              <a:t>homozygous</a:t>
            </a:r>
            <a:r>
              <a:rPr lang="en-US" sz="3200" dirty="0" smtClean="0"/>
              <a:t> wire-haired dog with a smooth-haired dog, what will be the </a:t>
            </a:r>
            <a:r>
              <a:rPr lang="en-US" sz="3200" dirty="0" smtClean="0">
                <a:hlinkClick r:id="rId4" action="ppaction://hlinkfile"/>
              </a:rPr>
              <a:t>phenotype</a:t>
            </a:r>
            <a:r>
              <a:rPr lang="en-US" sz="3200" dirty="0" smtClean="0"/>
              <a:t> of the </a:t>
            </a:r>
            <a:r>
              <a:rPr lang="en-US" sz="3200" dirty="0" smtClean="0">
                <a:hlinkClick r:id="rId5" action="ppaction://hlinkfile"/>
              </a:rPr>
              <a:t>F</a:t>
            </a:r>
            <a:r>
              <a:rPr lang="en-US" sz="3200" baseline="-25000" dirty="0" smtClean="0">
                <a:hlinkClick r:id="rId5" action="ppaction://hlinkfile"/>
              </a:rPr>
              <a:t>1</a:t>
            </a:r>
            <a:r>
              <a:rPr lang="en-US" sz="3200" dirty="0" smtClean="0">
                <a:hlinkClick r:id="rId5" action="ppaction://hlinkfile"/>
              </a:rPr>
              <a:t> generation</a:t>
            </a:r>
            <a:r>
              <a:rPr lang="en-US" sz="3200" dirty="0" smtClean="0"/>
              <a:t>?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3276600"/>
            <a:ext cx="342900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  <a:endCxn id="4" idx="2"/>
          </p:cNvCxnSpPr>
          <p:nvPr/>
        </p:nvCxnSpPr>
        <p:spPr>
          <a:xfrm rot="16200000" flipH="1">
            <a:off x="1638300" y="46482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1"/>
            <a:endCxn id="4" idx="3"/>
          </p:cNvCxnSpPr>
          <p:nvPr/>
        </p:nvCxnSpPr>
        <p:spPr>
          <a:xfrm rot="10800000" flipH="1">
            <a:off x="1295400" y="4648200"/>
            <a:ext cx="342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2667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A: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3124200"/>
            <a:ext cx="388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Genotypic Ratio: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Phenotypic Ratio: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Monohybrid Crosses – Incomplete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Incomplete Dominance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Monohybrid Crosses – Incomplete Dominance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2057400"/>
            <a:ext cx="4800600" cy="3657600"/>
          </a:xfrm>
          <a:prstGeom prst="rect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  <a:endCxn id="4" idx="2"/>
          </p:cNvCxnSpPr>
          <p:nvPr/>
        </p:nvCxnSpPr>
        <p:spPr>
          <a:xfrm rot="16200000" flipH="1">
            <a:off x="3162300" y="38862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1"/>
            <a:endCxn id="4" idx="3"/>
          </p:cNvCxnSpPr>
          <p:nvPr/>
        </p:nvCxnSpPr>
        <p:spPr>
          <a:xfrm rot="10800000" flipH="1">
            <a:off x="2590800" y="3886200"/>
            <a:ext cx="48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4"/>
          <p:cNvGrpSpPr/>
          <p:nvPr/>
        </p:nvGrpSpPr>
        <p:grpSpPr>
          <a:xfrm>
            <a:off x="1828800" y="2667000"/>
            <a:ext cx="685800" cy="2337375"/>
            <a:chOff x="1828800" y="2667000"/>
            <a:chExt cx="685800" cy="2337375"/>
          </a:xfrm>
        </p:grpSpPr>
        <p:sp>
          <p:nvSpPr>
            <p:cNvPr id="12" name="TextBox 11"/>
            <p:cNvSpPr txBox="1"/>
            <p:nvPr/>
          </p:nvSpPr>
          <p:spPr>
            <a:xfrm>
              <a:off x="1828800" y="2667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W</a:t>
              </a:r>
              <a:endParaRPr lang="en-US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8800" y="4419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W</a:t>
              </a:r>
              <a:endParaRPr lang="en-US" sz="3200" dirty="0"/>
            </a:p>
          </p:txBody>
        </p:sp>
      </p:grpSp>
      <p:grpSp>
        <p:nvGrpSpPr>
          <p:cNvPr id="5" name="Group 43"/>
          <p:cNvGrpSpPr/>
          <p:nvPr/>
        </p:nvGrpSpPr>
        <p:grpSpPr>
          <a:xfrm>
            <a:off x="3581400" y="1371600"/>
            <a:ext cx="2971800" cy="584775"/>
            <a:chOff x="3581400" y="1371600"/>
            <a:chExt cx="2971800" cy="584775"/>
          </a:xfrm>
        </p:grpSpPr>
        <p:sp>
          <p:nvSpPr>
            <p:cNvPr id="10" name="TextBox 9"/>
            <p:cNvSpPr txBox="1"/>
            <p:nvPr/>
          </p:nvSpPr>
          <p:spPr>
            <a:xfrm>
              <a:off x="3581400" y="1371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R</a:t>
              </a:r>
              <a:endParaRPr lang="en-US" sz="3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67400" y="1371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R</a:t>
              </a:r>
              <a:endParaRPr lang="en-US" sz="3200" dirty="0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rot="5400000">
            <a:off x="3467100" y="21717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86000" y="29718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38400" y="3124200"/>
            <a:ext cx="3048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5448300" y="23241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86000" y="4953000"/>
            <a:ext cx="3505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38400" y="4572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2"/>
          </p:cNvCxnSpPr>
          <p:nvPr/>
        </p:nvCxnSpPr>
        <p:spPr>
          <a:xfrm rot="5400000">
            <a:off x="4883438" y="3245137"/>
            <a:ext cx="2615625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2743200" y="31242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581400" y="2590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5638800" y="25908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3657600" y="44196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8" name="TextBox 37"/>
          <p:cNvSpPr txBox="1"/>
          <p:nvPr/>
        </p:nvSpPr>
        <p:spPr>
          <a:xfrm>
            <a:off x="5791200" y="44196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685800" y="5867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Genotypic Ratio:</a:t>
            </a:r>
            <a:endParaRPr lang="en-US" b="1" u="sng" dirty="0"/>
          </a:p>
        </p:txBody>
      </p:sp>
      <p:sp>
        <p:nvSpPr>
          <p:cNvPr id="40" name="TextBox 39"/>
          <p:cNvSpPr txBox="1"/>
          <p:nvPr/>
        </p:nvSpPr>
        <p:spPr>
          <a:xfrm>
            <a:off x="685800" y="6248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Phenotypic Ratio:</a:t>
            </a:r>
            <a:endParaRPr lang="en-US" b="1" u="sng" dirty="0"/>
          </a:p>
        </p:txBody>
      </p:sp>
      <p:sp>
        <p:nvSpPr>
          <p:cNvPr id="41" name="TextBox 40"/>
          <p:cNvSpPr txBox="1"/>
          <p:nvPr/>
        </p:nvSpPr>
        <p:spPr>
          <a:xfrm>
            <a:off x="4038600" y="5867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RW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22098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Alleles</a:t>
            </a:r>
          </a:p>
          <a:p>
            <a:endParaRPr lang="en-US" dirty="0" smtClean="0"/>
          </a:p>
          <a:p>
            <a:r>
              <a:rPr lang="en-US" dirty="0" smtClean="0"/>
              <a:t>Red = R</a:t>
            </a:r>
          </a:p>
          <a:p>
            <a:endParaRPr lang="en-US" dirty="0" smtClean="0"/>
          </a:p>
          <a:p>
            <a:r>
              <a:rPr lang="en-US" dirty="0" smtClean="0"/>
              <a:t>White = W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581400" y="6248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b="1" dirty="0" smtClean="0"/>
              <a:t>Pink</a:t>
            </a:r>
            <a:r>
              <a:rPr lang="en-US" dirty="0" smtClean="0"/>
              <a:t> Flowers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12954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Cross a </a:t>
            </a:r>
            <a:r>
              <a:rPr lang="en-US" b="1" dirty="0" smtClean="0"/>
              <a:t>Red</a:t>
            </a:r>
            <a:r>
              <a:rPr lang="en-US" dirty="0" smtClean="0"/>
              <a:t> Plant with a White Plant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allAtOnce"/>
      <p:bldP spid="36" grpId="0" build="allAtOnce"/>
      <p:bldP spid="37" grpId="0" build="allAtOnce"/>
      <p:bldP spid="38" grpId="0" build="allAtOnce"/>
      <p:bldP spid="41" grpId="0"/>
      <p:bldP spid="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Dominance v. Incomplete Dominance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447800"/>
          <a:ext cx="7696200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Complete Dominance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Incomplete</a:t>
                      </a:r>
                      <a:r>
                        <a:rPr lang="en-US" sz="2400" baseline="0" dirty="0" smtClean="0"/>
                        <a:t> Dominance</a:t>
                      </a:r>
                      <a:endParaRPr lang="en-US" sz="2400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The</a:t>
                      </a:r>
                      <a:r>
                        <a:rPr lang="en-US" sz="2000" baseline="0" dirty="0" smtClean="0"/>
                        <a:t> recessive trait of a heterozygous individual is completely masked in the phenotype. 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A heterozygous individual is commonly called a “Carrier.”  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 One can carry the recessive allele that causes a disease, but does not show the effects in the phenotype.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In the case of a</a:t>
                      </a:r>
                      <a:r>
                        <a:rPr lang="en-US" sz="2000" baseline="0" dirty="0" smtClean="0"/>
                        <a:t> heterozygous individual, there is a blending seen in the phenotype.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endParaRPr lang="en-US" sz="2400" b="1" baseline="0" dirty="0" smtClean="0"/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2000" b="1" baseline="0" dirty="0" smtClean="0"/>
                        <a:t>Ex.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2000" baseline="0" dirty="0" smtClean="0"/>
                        <a:t>A cross between a red and white equal a pink.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Figure 33-3"/>
          <p:cNvPicPr>
            <a:picLocks noChangeAspect="1" noChangeArrowheads="1"/>
          </p:cNvPicPr>
          <p:nvPr/>
        </p:nvPicPr>
        <p:blipFill>
          <a:blip r:embed="rId2" cstate="print"/>
          <a:srcRect r="48476" b="-165"/>
          <a:stretch>
            <a:fillRect/>
          </a:stretch>
        </p:blipFill>
        <p:spPr bwMode="auto">
          <a:xfrm>
            <a:off x="0" y="1600200"/>
            <a:ext cx="3735369" cy="4191000"/>
          </a:xfrm>
          <a:prstGeom prst="rect">
            <a:avLst/>
          </a:prstGeom>
          <a:noFill/>
        </p:spPr>
      </p:pic>
      <p:pic>
        <p:nvPicPr>
          <p:cNvPr id="21" name="Picture 6" descr="Figure 33-3"/>
          <p:cNvPicPr>
            <a:picLocks noChangeAspect="1" noChangeArrowheads="1"/>
          </p:cNvPicPr>
          <p:nvPr/>
        </p:nvPicPr>
        <p:blipFill>
          <a:blip r:embed="rId2" cstate="print"/>
          <a:srcRect l="51524" t="2477" r="1237" b="2475"/>
          <a:stretch>
            <a:fillRect/>
          </a:stretch>
        </p:blipFill>
        <p:spPr bwMode="auto">
          <a:xfrm>
            <a:off x="5600700" y="1447800"/>
            <a:ext cx="3543300" cy="411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663"/>
            <a:ext cx="8610599" cy="939080"/>
          </a:xfrm>
        </p:spPr>
        <p:txBody>
          <a:bodyPr/>
          <a:lstStyle/>
          <a:p>
            <a:r>
              <a:rPr lang="en-US" dirty="0" smtClean="0"/>
              <a:t>Both Mom and Dad undergo Meiosis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24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Mom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96200" y="16002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Dad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3733800"/>
            <a:ext cx="12954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Sperm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3733800"/>
            <a:ext cx="12954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Egg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rot="5400000">
            <a:off x="3327916" y="4204216"/>
            <a:ext cx="468868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</p:cNvCxnSpPr>
          <p:nvPr/>
        </p:nvCxnSpPr>
        <p:spPr>
          <a:xfrm rot="16200000" flipH="1">
            <a:off x="5423416" y="4280416"/>
            <a:ext cx="773668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143000" y="5562600"/>
            <a:ext cx="3276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4419600" y="5029200"/>
            <a:ext cx="1219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429000" y="5791200"/>
            <a:ext cx="1981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Zygote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33800" y="52578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Fertilization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188914" cy="939080"/>
          </a:xfrm>
        </p:spPr>
        <p:txBody>
          <a:bodyPr/>
          <a:lstStyle/>
          <a:p>
            <a:r>
              <a:rPr lang="en-US" dirty="0" smtClean="0"/>
              <a:t>Monohybrid Crosses – </a:t>
            </a:r>
            <a:br>
              <a:rPr lang="en-US" dirty="0" smtClean="0"/>
            </a:br>
            <a:r>
              <a:rPr lang="en-US" dirty="0" smtClean="0"/>
              <a:t>Co-dominance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Co-dominance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Monohybrid Crosses – </a:t>
            </a:r>
            <a:br>
              <a:rPr lang="en-US" dirty="0" smtClean="0"/>
            </a:br>
            <a:r>
              <a:rPr lang="en-US" dirty="0" smtClean="0"/>
              <a:t>Co-dominance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2057400"/>
            <a:ext cx="4800600" cy="3657600"/>
          </a:xfrm>
          <a:prstGeom prst="rect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  <a:endCxn id="4" idx="2"/>
          </p:cNvCxnSpPr>
          <p:nvPr/>
        </p:nvCxnSpPr>
        <p:spPr>
          <a:xfrm rot="16200000" flipH="1">
            <a:off x="3162300" y="38862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4" idx="1"/>
            <a:endCxn id="4" idx="3"/>
          </p:cNvCxnSpPr>
          <p:nvPr/>
        </p:nvCxnSpPr>
        <p:spPr>
          <a:xfrm rot="10800000" flipH="1">
            <a:off x="2590800" y="3886200"/>
            <a:ext cx="48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4"/>
          <p:cNvGrpSpPr/>
          <p:nvPr/>
        </p:nvGrpSpPr>
        <p:grpSpPr>
          <a:xfrm>
            <a:off x="1828800" y="2667000"/>
            <a:ext cx="685800" cy="2337375"/>
            <a:chOff x="1828800" y="2667000"/>
            <a:chExt cx="685800" cy="2337375"/>
          </a:xfrm>
        </p:grpSpPr>
        <p:sp>
          <p:nvSpPr>
            <p:cNvPr id="12" name="TextBox 11"/>
            <p:cNvSpPr txBox="1"/>
            <p:nvPr/>
          </p:nvSpPr>
          <p:spPr>
            <a:xfrm>
              <a:off x="1828800" y="26670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W</a:t>
              </a:r>
              <a:endParaRPr lang="en-US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8800" y="4419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W</a:t>
              </a:r>
              <a:endParaRPr lang="en-US" sz="3200" dirty="0"/>
            </a:p>
          </p:txBody>
        </p:sp>
      </p:grpSp>
      <p:grpSp>
        <p:nvGrpSpPr>
          <p:cNvPr id="5" name="Group 43"/>
          <p:cNvGrpSpPr/>
          <p:nvPr/>
        </p:nvGrpSpPr>
        <p:grpSpPr>
          <a:xfrm>
            <a:off x="3581400" y="1371600"/>
            <a:ext cx="2971800" cy="584775"/>
            <a:chOff x="3581400" y="1371600"/>
            <a:chExt cx="2971800" cy="584775"/>
          </a:xfrm>
        </p:grpSpPr>
        <p:sp>
          <p:nvSpPr>
            <p:cNvPr id="10" name="TextBox 9"/>
            <p:cNvSpPr txBox="1"/>
            <p:nvPr/>
          </p:nvSpPr>
          <p:spPr>
            <a:xfrm>
              <a:off x="3581400" y="1371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R</a:t>
              </a:r>
              <a:endParaRPr lang="en-US" sz="3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67400" y="137160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R</a:t>
              </a:r>
              <a:endParaRPr lang="en-US" sz="3200" dirty="0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rot="5400000">
            <a:off x="3467100" y="21717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86000" y="29718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38400" y="3124200"/>
            <a:ext cx="3048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5448300" y="23241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86000" y="4953000"/>
            <a:ext cx="3505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38400" y="4572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2"/>
          </p:cNvCxnSpPr>
          <p:nvPr/>
        </p:nvCxnSpPr>
        <p:spPr>
          <a:xfrm rot="5400000">
            <a:off x="4883438" y="3245137"/>
            <a:ext cx="2615625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2743200" y="31242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581400" y="2590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5638800" y="25908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3657600" y="44196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8" name="TextBox 37"/>
          <p:cNvSpPr txBox="1"/>
          <p:nvPr/>
        </p:nvSpPr>
        <p:spPr>
          <a:xfrm>
            <a:off x="5791200" y="44196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RW</a:t>
            </a:r>
            <a:endParaRPr lang="en-US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685800" y="5867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Genotypic Ratio:</a:t>
            </a:r>
            <a:endParaRPr lang="en-US" b="1" u="sng" dirty="0"/>
          </a:p>
        </p:txBody>
      </p:sp>
      <p:sp>
        <p:nvSpPr>
          <p:cNvPr id="40" name="TextBox 39"/>
          <p:cNvSpPr txBox="1"/>
          <p:nvPr/>
        </p:nvSpPr>
        <p:spPr>
          <a:xfrm>
            <a:off x="685800" y="6248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Phenotypic Ratio:</a:t>
            </a:r>
            <a:endParaRPr lang="en-US" b="1" u="sng" dirty="0"/>
          </a:p>
        </p:txBody>
      </p:sp>
      <p:sp>
        <p:nvSpPr>
          <p:cNvPr id="41" name="TextBox 40"/>
          <p:cNvSpPr txBox="1"/>
          <p:nvPr/>
        </p:nvSpPr>
        <p:spPr>
          <a:xfrm>
            <a:off x="4038600" y="5867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RW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22098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Alleles</a:t>
            </a:r>
          </a:p>
          <a:p>
            <a:endParaRPr lang="en-US" dirty="0" smtClean="0"/>
          </a:p>
          <a:p>
            <a:r>
              <a:rPr lang="en-US" dirty="0" smtClean="0"/>
              <a:t>Red = R</a:t>
            </a:r>
          </a:p>
          <a:p>
            <a:endParaRPr lang="en-US" dirty="0" smtClean="0"/>
          </a:p>
          <a:p>
            <a:r>
              <a:rPr lang="en-US" dirty="0" smtClean="0"/>
              <a:t>White = W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581400" y="6248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b="1" dirty="0" smtClean="0"/>
              <a:t>Red </a:t>
            </a:r>
            <a:r>
              <a:rPr lang="en-US" dirty="0" smtClean="0"/>
              <a:t>and</a:t>
            </a:r>
            <a:r>
              <a:rPr lang="en-US" b="1" dirty="0" smtClean="0"/>
              <a:t> White Spotted</a:t>
            </a:r>
            <a:r>
              <a:rPr lang="en-US" dirty="0" smtClean="0"/>
              <a:t> Flowers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12954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Cross a </a:t>
            </a:r>
            <a:r>
              <a:rPr lang="en-US" b="1" dirty="0" smtClean="0"/>
              <a:t>Red</a:t>
            </a:r>
            <a:r>
              <a:rPr lang="en-US" dirty="0" smtClean="0"/>
              <a:t> Plant with a White Plant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allAtOnce"/>
      <p:bldP spid="36" grpId="0" build="allAtOnce"/>
      <p:bldP spid="37" grpId="0" build="allAtOnce"/>
      <p:bldP spid="38" grpId="0" build="allAtOnce"/>
      <p:bldP spid="41" grpId="0"/>
      <p:bldP spid="4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663"/>
            <a:ext cx="8762999" cy="939080"/>
          </a:xfrm>
        </p:spPr>
        <p:txBody>
          <a:bodyPr/>
          <a:lstStyle/>
          <a:p>
            <a:r>
              <a:rPr lang="en-US" dirty="0" smtClean="0"/>
              <a:t>Complete Dominance v. Incomplete Dominance v. Co-dominance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792480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  <a:gridCol w="26416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Complete Dominance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Incomplete</a:t>
                      </a:r>
                      <a:r>
                        <a:rPr lang="en-US" sz="2400" baseline="0" dirty="0" smtClean="0"/>
                        <a:t> Dominance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Co-dominance</a:t>
                      </a:r>
                      <a:endParaRPr lang="en-US" sz="2400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The</a:t>
                      </a:r>
                      <a:r>
                        <a:rPr lang="en-US" sz="1800" baseline="0" dirty="0" smtClean="0"/>
                        <a:t> recessive trait of a heterozygous individual is completely masked in the phenotype. 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A heterozygous individual is commonly called a “Carrier.”  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1800" baseline="0" dirty="0" smtClean="0"/>
                        <a:t>Ex. One can carry the recessive allele that causes a disease, but does not show the effects in the phenotype.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In the case of a</a:t>
                      </a:r>
                      <a:r>
                        <a:rPr lang="en-US" sz="2000" baseline="0" dirty="0" smtClean="0"/>
                        <a:t> heterozygous individual, there is a blending seen in the phenotype.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endParaRPr lang="en-US" sz="2400" b="1" baseline="0" dirty="0" smtClean="0"/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2000" b="1" baseline="0" dirty="0" smtClean="0"/>
                        <a:t>Ex.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2000" baseline="0" dirty="0" smtClean="0"/>
                        <a:t>A cross between a red and white equal a </a:t>
                      </a:r>
                      <a:r>
                        <a:rPr lang="en-US" sz="2000" b="1" i="1" baseline="0" dirty="0" smtClean="0"/>
                        <a:t>pink.</a:t>
                      </a:r>
                      <a:endParaRPr lang="en-US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In the case of a</a:t>
                      </a:r>
                      <a:r>
                        <a:rPr lang="en-US" sz="2000" baseline="0" dirty="0" smtClean="0"/>
                        <a:t> heterozygous individual, each cell has to pick as some point in their life whether to produce the one allele over the other.</a:t>
                      </a:r>
                    </a:p>
                    <a:p>
                      <a:pPr lvl="1">
                        <a:buFont typeface="Arial" pitchFamily="34" charset="0"/>
                        <a:buNone/>
                      </a:pPr>
                      <a:endParaRPr lang="en-US" sz="2400" b="1" baseline="0" dirty="0" smtClean="0"/>
                    </a:p>
                    <a:p>
                      <a:pPr lvl="1">
                        <a:buFont typeface="Arial" pitchFamily="34" charset="0"/>
                        <a:buNone/>
                      </a:pPr>
                      <a:r>
                        <a:rPr lang="en-US" sz="2000" b="1" baseline="0" dirty="0" smtClean="0"/>
                        <a:t>Ex.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2000" baseline="0" dirty="0" smtClean="0"/>
                        <a:t>A cross between a red and white equal a </a:t>
                      </a:r>
                      <a:r>
                        <a:rPr lang="en-US" sz="2000" b="1" i="1" baseline="0" dirty="0" smtClean="0"/>
                        <a:t>red and white spots</a:t>
                      </a:r>
                      <a:endParaRPr lang="en-US" sz="2000" b="1" i="1" dirty="0" smtClean="0"/>
                    </a:p>
                    <a:p>
                      <a:pPr lvl="1">
                        <a:buFont typeface="Arial" pitchFamily="34" charset="0"/>
                        <a:buNone/>
                      </a:pP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Dihybrid</a:t>
            </a:r>
            <a:r>
              <a:rPr lang="en-US" dirty="0" smtClean="0"/>
              <a:t> Crosses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hlinkClick r:id="rId2" action="ppaction://hlinkfile"/>
              </a:rPr>
              <a:t>Dihybrid</a:t>
            </a:r>
            <a:r>
              <a:rPr lang="en-US" dirty="0" smtClean="0">
                <a:hlinkClick r:id="rId2" action="ppaction://hlinkfile"/>
              </a:rPr>
              <a:t> Crosses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Alleles and Blood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Multiple Alleles and Blood Types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fertilizatio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8534400" cy="6826250"/>
          </a:xfrm>
          <a:prstGeom prst="rect">
            <a:avLst/>
          </a:prstGeom>
          <a:noFill/>
        </p:spPr>
      </p:pic>
      <p:pic>
        <p:nvPicPr>
          <p:cNvPr id="3077" name="Picture 5" descr="Figure 9-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05000"/>
            <a:ext cx="3352800" cy="3886200"/>
          </a:xfrm>
          <a:prstGeom prst="rect">
            <a:avLst/>
          </a:prstGeom>
          <a:noFill/>
        </p:spPr>
      </p:pic>
      <p:pic>
        <p:nvPicPr>
          <p:cNvPr id="3079" name="Picture 7" descr="Figure 9-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133600"/>
            <a:ext cx="3059113" cy="3810000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1143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Male</a:t>
            </a:r>
            <a:r>
              <a:rPr lang="en-US" sz="2400">
                <a:solidFill>
                  <a:srgbClr val="FFFF00"/>
                </a:solidFill>
              </a:rPr>
              <a:t> (Dad)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172200" y="13716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Female</a:t>
            </a:r>
            <a:r>
              <a:rPr lang="en-US" sz="2400">
                <a:solidFill>
                  <a:srgbClr val="FFFF00"/>
                </a:solidFill>
              </a:rPr>
              <a:t> (Mom)</a:t>
            </a:r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2438400" y="3657600"/>
            <a:ext cx="173038" cy="252413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51" y="67"/>
              </a:cxn>
              <a:cxn ang="0">
                <a:pos x="51" y="125"/>
              </a:cxn>
              <a:cxn ang="0">
                <a:pos x="3" y="144"/>
              </a:cxn>
            </a:cxnLst>
            <a:rect l="0" t="0" r="r" b="b"/>
            <a:pathLst>
              <a:path w="109" h="159">
                <a:moveTo>
                  <a:pt x="109" y="0"/>
                </a:moveTo>
                <a:cubicBezTo>
                  <a:pt x="71" y="13"/>
                  <a:pt x="64" y="30"/>
                  <a:pt x="51" y="67"/>
                </a:cubicBezTo>
                <a:cubicBezTo>
                  <a:pt x="56" y="82"/>
                  <a:pt x="73" y="110"/>
                  <a:pt x="51" y="125"/>
                </a:cubicBezTo>
                <a:cubicBezTo>
                  <a:pt x="0" y="159"/>
                  <a:pt x="3" y="114"/>
                  <a:pt x="3" y="1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>
            <a:off x="2362200" y="4191000"/>
            <a:ext cx="173038" cy="252413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51" y="67"/>
              </a:cxn>
              <a:cxn ang="0">
                <a:pos x="51" y="125"/>
              </a:cxn>
              <a:cxn ang="0">
                <a:pos x="3" y="144"/>
              </a:cxn>
            </a:cxnLst>
            <a:rect l="0" t="0" r="r" b="b"/>
            <a:pathLst>
              <a:path w="109" h="159">
                <a:moveTo>
                  <a:pt x="109" y="0"/>
                </a:moveTo>
                <a:cubicBezTo>
                  <a:pt x="71" y="13"/>
                  <a:pt x="64" y="30"/>
                  <a:pt x="51" y="67"/>
                </a:cubicBezTo>
                <a:cubicBezTo>
                  <a:pt x="56" y="82"/>
                  <a:pt x="73" y="110"/>
                  <a:pt x="51" y="125"/>
                </a:cubicBezTo>
                <a:cubicBezTo>
                  <a:pt x="0" y="159"/>
                  <a:pt x="3" y="114"/>
                  <a:pt x="3" y="1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auto">
          <a:xfrm>
            <a:off x="2438400" y="4876800"/>
            <a:ext cx="173038" cy="252413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51" y="67"/>
              </a:cxn>
              <a:cxn ang="0">
                <a:pos x="51" y="125"/>
              </a:cxn>
              <a:cxn ang="0">
                <a:pos x="3" y="144"/>
              </a:cxn>
            </a:cxnLst>
            <a:rect l="0" t="0" r="r" b="b"/>
            <a:pathLst>
              <a:path w="109" h="159">
                <a:moveTo>
                  <a:pt x="109" y="0"/>
                </a:moveTo>
                <a:cubicBezTo>
                  <a:pt x="71" y="13"/>
                  <a:pt x="64" y="30"/>
                  <a:pt x="51" y="67"/>
                </a:cubicBezTo>
                <a:cubicBezTo>
                  <a:pt x="56" y="82"/>
                  <a:pt x="73" y="110"/>
                  <a:pt x="51" y="125"/>
                </a:cubicBezTo>
                <a:cubicBezTo>
                  <a:pt x="0" y="159"/>
                  <a:pt x="3" y="114"/>
                  <a:pt x="3" y="1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auto">
          <a:xfrm>
            <a:off x="2362200" y="5410200"/>
            <a:ext cx="173038" cy="252413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51" y="67"/>
              </a:cxn>
              <a:cxn ang="0">
                <a:pos x="51" y="125"/>
              </a:cxn>
              <a:cxn ang="0">
                <a:pos x="3" y="144"/>
              </a:cxn>
            </a:cxnLst>
            <a:rect l="0" t="0" r="r" b="b"/>
            <a:pathLst>
              <a:path w="109" h="159">
                <a:moveTo>
                  <a:pt x="109" y="0"/>
                </a:moveTo>
                <a:cubicBezTo>
                  <a:pt x="71" y="13"/>
                  <a:pt x="64" y="30"/>
                  <a:pt x="51" y="67"/>
                </a:cubicBezTo>
                <a:cubicBezTo>
                  <a:pt x="56" y="82"/>
                  <a:pt x="73" y="110"/>
                  <a:pt x="51" y="125"/>
                </a:cubicBezTo>
                <a:cubicBezTo>
                  <a:pt x="0" y="159"/>
                  <a:pt x="3" y="114"/>
                  <a:pt x="3" y="1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657600" y="3581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Fertilization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H="1" flipV="1">
            <a:off x="4114800" y="2514600"/>
            <a:ext cx="914400" cy="914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V="1">
            <a:off x="2743200" y="2286000"/>
            <a:ext cx="762000" cy="1143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5181600" y="2590800"/>
            <a:ext cx="1524000" cy="12192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Figure 33-3"/>
          <p:cNvPicPr>
            <a:picLocks noChangeAspect="1" noChangeArrowheads="1"/>
          </p:cNvPicPr>
          <p:nvPr/>
        </p:nvPicPr>
        <p:blipFill>
          <a:blip r:embed="rId2" cstate="print"/>
          <a:srcRect r="48476" b="-165"/>
          <a:stretch>
            <a:fillRect/>
          </a:stretch>
        </p:blipFill>
        <p:spPr bwMode="auto">
          <a:xfrm>
            <a:off x="0" y="1524000"/>
            <a:ext cx="3735369" cy="4191000"/>
          </a:xfrm>
          <a:prstGeom prst="rect">
            <a:avLst/>
          </a:prstGeom>
          <a:noFill/>
        </p:spPr>
      </p:pic>
      <p:pic>
        <p:nvPicPr>
          <p:cNvPr id="21" name="Picture 6" descr="Figure 33-3"/>
          <p:cNvPicPr>
            <a:picLocks noChangeAspect="1" noChangeArrowheads="1"/>
          </p:cNvPicPr>
          <p:nvPr/>
        </p:nvPicPr>
        <p:blipFill>
          <a:blip r:embed="rId2" cstate="print"/>
          <a:srcRect l="51524" t="2477" r="1237" b="2475"/>
          <a:stretch>
            <a:fillRect/>
          </a:stretch>
        </p:blipFill>
        <p:spPr bwMode="auto">
          <a:xfrm>
            <a:off x="5600700" y="1447800"/>
            <a:ext cx="3543300" cy="411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663"/>
            <a:ext cx="8610599" cy="939080"/>
          </a:xfrm>
        </p:spPr>
        <p:txBody>
          <a:bodyPr/>
          <a:lstStyle/>
          <a:p>
            <a:r>
              <a:rPr lang="en-US" dirty="0" smtClean="0"/>
              <a:t>Genetics is all about chances.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478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u="sng" dirty="0" smtClean="0"/>
              <a:t>Mom</a:t>
            </a:r>
            <a:endParaRPr lang="en-US" sz="2800" b="1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7696200" y="14478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u="sng" dirty="0" smtClean="0"/>
              <a:t>Dad</a:t>
            </a:r>
            <a:endParaRPr lang="en-US" sz="2800" b="1" i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3733800"/>
            <a:ext cx="12954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Sperm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733800"/>
            <a:ext cx="12954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Egg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rot="5400000">
            <a:off x="3327916" y="4051816"/>
            <a:ext cx="468868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</p:cNvCxnSpPr>
          <p:nvPr/>
        </p:nvCxnSpPr>
        <p:spPr>
          <a:xfrm rot="16200000" flipH="1">
            <a:off x="5385316" y="4166116"/>
            <a:ext cx="697468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143000" y="5562600"/>
            <a:ext cx="3276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9" idx="0"/>
          </p:cNvCxnSpPr>
          <p:nvPr/>
        </p:nvCxnSpPr>
        <p:spPr>
          <a:xfrm rot="10800000" flipV="1">
            <a:off x="4419600" y="4953000"/>
            <a:ext cx="1600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429000" y="5791200"/>
            <a:ext cx="1981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Zygote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53340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Fertilization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57150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the chances of this sperm and egg will come together?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 questions in Genetics…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are the chances our baby will have a disease?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genes will our baby have?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will our baby look like?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does our baby have blue eyes, when we both have brown eyes?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Miracle of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 Chromosomes</a:t>
            </a:r>
            <a:endParaRPr lang="en-US" dirty="0"/>
          </a:p>
        </p:txBody>
      </p:sp>
      <p:pic>
        <p:nvPicPr>
          <p:cNvPr id="7170" name="Picture 2" descr="http://rst.gsfc.nasa.gov/Sect20/DN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76400"/>
            <a:ext cx="52578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1447800"/>
            <a:ext cx="3276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Chromosomes are made of DNA.</a:t>
            </a:r>
          </a:p>
          <a:p>
            <a:endParaRPr lang="en-US" dirty="0"/>
          </a:p>
          <a:p>
            <a:r>
              <a:rPr lang="en-US" dirty="0" smtClean="0"/>
              <a:t>Chromosomes have bands on them that we call </a:t>
            </a:r>
            <a:r>
              <a:rPr lang="en-US" b="1" dirty="0" smtClean="0"/>
              <a:t>genes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Each </a:t>
            </a:r>
            <a:r>
              <a:rPr lang="en-US" b="1" dirty="0" smtClean="0"/>
              <a:t>Gene</a:t>
            </a:r>
            <a:r>
              <a:rPr lang="en-US" dirty="0" smtClean="0"/>
              <a:t> codes for the production of Proteins.</a:t>
            </a:r>
          </a:p>
          <a:p>
            <a:endParaRPr lang="en-US" dirty="0"/>
          </a:p>
          <a:p>
            <a:r>
              <a:rPr lang="en-US" dirty="0" smtClean="0"/>
              <a:t>Proteins are the features that we see.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95600" y="2667000"/>
            <a:ext cx="1371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a </a:t>
            </a:r>
            <a:r>
              <a:rPr lang="en-US" dirty="0" err="1" smtClean="0"/>
              <a:t>Karyotype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http://www.molecularstation.com/molecular-biology-images/data/502/karyotyp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547991" cy="48942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10200" y="17526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Remember </a:t>
            </a:r>
            <a:r>
              <a:rPr lang="en-US" dirty="0" err="1" smtClean="0"/>
              <a:t>Karyotypes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How many chromosomes in a human cell?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How many homologous pairs?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962400" y="3733800"/>
            <a:ext cx="4876800" cy="1685330"/>
            <a:chOff x="3962400" y="3733800"/>
            <a:chExt cx="4876800" cy="1685330"/>
          </a:xfrm>
        </p:grpSpPr>
        <p:sp>
          <p:nvSpPr>
            <p:cNvPr id="6" name="TextBox 5"/>
            <p:cNvSpPr txBox="1"/>
            <p:nvPr/>
          </p:nvSpPr>
          <p:spPr>
            <a:xfrm>
              <a:off x="5486400" y="4495800"/>
              <a:ext cx="3352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Remember you get one set of chromosomes from Mom and the other from Dad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10800000">
              <a:off x="4572000" y="4267200"/>
              <a:ext cx="30480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0800000">
              <a:off x="4267200" y="4572000"/>
              <a:ext cx="26670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3962400" y="3733800"/>
              <a:ext cx="914400" cy="1066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54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TS101881354</Template>
  <TotalTime>12047</TotalTime>
  <Words>1073</Words>
  <Application>Microsoft Office PowerPoint</Application>
  <PresentationFormat>On-screen Show (4:3)</PresentationFormat>
  <Paragraphs>259</Paragraphs>
  <Slides>34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TS101881354</vt:lpstr>
      <vt:lpstr>Meiosis and Genetics</vt:lpstr>
      <vt:lpstr>Genetics is all about Inheritance</vt:lpstr>
      <vt:lpstr>Both Mom and Dad undergo Meiosis</vt:lpstr>
      <vt:lpstr>Slide 4</vt:lpstr>
      <vt:lpstr>Genetics is all about chances.</vt:lpstr>
      <vt:lpstr>Come questions in Genetics…</vt:lpstr>
      <vt:lpstr>Miracle of Life</vt:lpstr>
      <vt:lpstr>Let’s review Chromosomes</vt:lpstr>
      <vt:lpstr>Let’s look at a Karyotype </vt:lpstr>
      <vt:lpstr>Let’s look at Chromosome 18 further</vt:lpstr>
      <vt:lpstr>Let’s assign letter to a gene on chromosome 18</vt:lpstr>
      <vt:lpstr>During Meiosis what happens to these genes?</vt:lpstr>
      <vt:lpstr>Let’s talk some Genetic Terminology</vt:lpstr>
      <vt:lpstr>True definitions: Gene v. Allele</vt:lpstr>
      <vt:lpstr>Let’s talk Some Genetic Terminology</vt:lpstr>
      <vt:lpstr>Bellringer:  Using Terminology</vt:lpstr>
      <vt:lpstr>Well if Genes (or Genotypes) refer to DNA, what about the proteins?</vt:lpstr>
      <vt:lpstr>Bellringer 2:  Using Terminology</vt:lpstr>
      <vt:lpstr>What causes Diversity in living organisms?</vt:lpstr>
      <vt:lpstr>Slide 20</vt:lpstr>
      <vt:lpstr>Slide 21</vt:lpstr>
      <vt:lpstr>Slide 22</vt:lpstr>
      <vt:lpstr>Slide 23</vt:lpstr>
      <vt:lpstr>How do we determine probability?</vt:lpstr>
      <vt:lpstr>Monohybrid Crosses – Complete Dominance</vt:lpstr>
      <vt:lpstr>Bell Ringer Q:  In dogs, wire hair (S) is dominant to smooth (s). In a cross of a homozygous wire-haired dog with a smooth-haired dog, what will be the phenotype of the F1 generation?   </vt:lpstr>
      <vt:lpstr>Monohybrid Crosses – Incomplete Dominance</vt:lpstr>
      <vt:lpstr>Monohybrid Crosses – Incomplete Dominance</vt:lpstr>
      <vt:lpstr>Complete Dominance v. Incomplete Dominance</vt:lpstr>
      <vt:lpstr>Monohybrid Crosses –  Co-dominance </vt:lpstr>
      <vt:lpstr>Monohybrid Crosses –  Co-dominance</vt:lpstr>
      <vt:lpstr>Complete Dominance v. Incomplete Dominance v. Co-dominance</vt:lpstr>
      <vt:lpstr>Dihybrid Crosses</vt:lpstr>
      <vt:lpstr>Multiple Alleles and Blood Types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 and Genetics</dc:title>
  <dc:creator>User</dc:creator>
  <cp:lastModifiedBy>User</cp:lastModifiedBy>
  <cp:revision>12</cp:revision>
  <dcterms:created xsi:type="dcterms:W3CDTF">2011-11-02T15:34:34Z</dcterms:created>
  <dcterms:modified xsi:type="dcterms:W3CDTF">2012-04-05T18:31:28Z</dcterms:modified>
</cp:coreProperties>
</file>